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4" r:id="rId2"/>
    <p:sldId id="298" r:id="rId3"/>
    <p:sldId id="299" r:id="rId4"/>
    <p:sldId id="304" r:id="rId5"/>
    <p:sldId id="303" r:id="rId6"/>
    <p:sldId id="302" r:id="rId7"/>
    <p:sldId id="301" r:id="rId8"/>
    <p:sldId id="337" r:id="rId9"/>
    <p:sldId id="300" r:id="rId10"/>
    <p:sldId id="312" r:id="rId11"/>
    <p:sldId id="311" r:id="rId12"/>
    <p:sldId id="332" r:id="rId13"/>
    <p:sldId id="333" r:id="rId14"/>
    <p:sldId id="336" r:id="rId15"/>
    <p:sldId id="334" r:id="rId16"/>
    <p:sldId id="335" r:id="rId17"/>
    <p:sldId id="338" r:id="rId18"/>
    <p:sldId id="339" r:id="rId19"/>
    <p:sldId id="331" r:id="rId20"/>
    <p:sldId id="313" r:id="rId21"/>
    <p:sldId id="314" r:id="rId22"/>
    <p:sldId id="318" r:id="rId23"/>
    <p:sldId id="319" r:id="rId24"/>
    <p:sldId id="321" r:id="rId25"/>
    <p:sldId id="320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16" r:id="rId35"/>
    <p:sldId id="330" r:id="rId36"/>
    <p:sldId id="317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0D53"/>
    <a:srgbClr val="FFFF66"/>
    <a:srgbClr val="66FF33"/>
    <a:srgbClr val="FF6699"/>
    <a:srgbClr val="66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uji\Desktop\2012_2013%20&#233;v%20v&#233;gi%20statiszt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Az iskola tanulmányi átlaga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626720"/>
        <c:axId val="321631424"/>
      </c:lineChart>
      <c:catAx>
        <c:axId val="32162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321631424"/>
        <c:crosses val="autoZero"/>
        <c:auto val="1"/>
        <c:lblAlgn val="ctr"/>
        <c:lblOffset val="100"/>
        <c:noMultiLvlLbl val="0"/>
      </c:catAx>
      <c:valAx>
        <c:axId val="321631424"/>
        <c:scaling>
          <c:orientation val="minMax"/>
          <c:max val="4.3"/>
          <c:min val="4"/>
        </c:scaling>
        <c:delete val="1"/>
        <c:axPos val="l"/>
        <c:numFmt formatCode="General" sourceLinked="1"/>
        <c:majorTickMark val="out"/>
        <c:minorTickMark val="none"/>
        <c:tickLblPos val="none"/>
        <c:crossAx val="32162672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hu-H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0.95041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49108" cy="44958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AFF8-151B-4128-A8AC-57DA82066F26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766B-3C71-40DE-AB1B-70BAF0CC94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2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0D53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0D53"/>
                </a:solidFill>
              </a:defRPr>
            </a:lvl1pPr>
            <a:lvl2pPr>
              <a:defRPr>
                <a:solidFill>
                  <a:srgbClr val="170D53"/>
                </a:solidFill>
              </a:defRPr>
            </a:lvl2pPr>
            <a:lvl3pPr>
              <a:defRPr>
                <a:solidFill>
                  <a:srgbClr val="170D53"/>
                </a:solidFill>
              </a:defRPr>
            </a:lvl3pPr>
            <a:lvl4pPr>
              <a:defRPr>
                <a:solidFill>
                  <a:srgbClr val="170D53"/>
                </a:solidFill>
              </a:defRPr>
            </a:lvl4pPr>
            <a:lvl5pPr>
              <a:defRPr>
                <a:solidFill>
                  <a:srgbClr val="170D5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BB0AF"/>
            </a:gs>
            <a:gs pos="0">
              <a:srgbClr val="FFFFCC"/>
            </a:gs>
            <a:gs pos="100000">
              <a:schemeClr val="accent1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5BBF-5633-4E76-9F33-B06E704519BC}" type="datetimeFigureOut">
              <a:rPr lang="hu-HU" smtClean="0"/>
              <a:pPr/>
              <a:t>2019. 11. 07.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53BD-3A32-4653-BB38-E2622943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5642"/>
            <a:ext cx="8229600" cy="4343677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HATVANI BAJZA JÓZSEF GIMNÁZIUM</a:t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3000 HATVAN, BALASSI BÁLINT ÚT 17.</a:t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OM:201477 TEL.:06-37-341-455</a:t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EMAIL: </a:t>
            </a:r>
            <a:r>
              <a:rPr lang="hu-HU" sz="3000" dirty="0" smtClean="0">
                <a:solidFill>
                  <a:schemeClr val="bg1"/>
                </a:solidFill>
                <a:latin typeface="+mn-lt"/>
              </a:rPr>
              <a:t>bajzagim@gmail.com</a:t>
            </a: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web: </a:t>
            </a: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www.bajza.hu</a:t>
            </a: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INTÉZMÉNYVEZETŐ:</a:t>
            </a:r>
            <a:b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DEÁK ANDREA</a:t>
            </a:r>
            <a:endParaRPr lang="hu-HU" sz="3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Kép 2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5361566"/>
              </p:ext>
            </p:extLst>
          </p:nvPr>
        </p:nvGraphicFramePr>
        <p:xfrm>
          <a:off x="971600" y="692696"/>
          <a:ext cx="734481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1451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Kompetenciamérés</a:t>
            </a:r>
            <a:b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eredményeink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0" y="1457514"/>
            <a:ext cx="8291279" cy="470778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9" y="1457514"/>
            <a:ext cx="8291279" cy="47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Eredményességi mutatóink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600" dirty="0" smtClean="0">
                <a:solidFill>
                  <a:schemeClr val="bg1"/>
                </a:solidFill>
              </a:rPr>
              <a:t>Az országos kompetenciamérésen diákjaink az országos átlag felett teljesítenek szövegértésből és matematikából is </a:t>
            </a:r>
            <a:r>
              <a:rPr lang="hu-HU" sz="2000" dirty="0" smtClean="0">
                <a:solidFill>
                  <a:schemeClr val="bg1"/>
                </a:solidFill>
              </a:rPr>
              <a:t>(az OKM mérés eredménye alapján iskolánk az első 100 gimnázium között van az országos listán, a 70. helyen.)</a:t>
            </a:r>
            <a:r>
              <a:rPr lang="hu-HU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2600" dirty="0" smtClean="0">
                <a:solidFill>
                  <a:schemeClr val="bg1"/>
                </a:solidFill>
              </a:rPr>
              <a:t>Végzős diákjaink 80%-a rendelkezik legalább egy középfokú C típusú nyelvvizsgával, 20%-a felsőfokú nyelvvizsgával.</a:t>
            </a:r>
          </a:p>
          <a:p>
            <a:r>
              <a:rPr lang="hu-HU" sz="2600" dirty="0" smtClean="0">
                <a:solidFill>
                  <a:schemeClr val="bg1"/>
                </a:solidFill>
              </a:rPr>
              <a:t>Évente mintegy 90 fő tesz sikeres előrehozott érettségi vizsgát.</a:t>
            </a:r>
          </a:p>
          <a:p>
            <a:r>
              <a:rPr lang="hu-HU" sz="2600" dirty="0" smtClean="0">
                <a:solidFill>
                  <a:schemeClr val="bg1"/>
                </a:solidFill>
              </a:rPr>
              <a:t>Végzős diákjaink legalább 80%-a tesz olyan értékű emelt szintű érettségi vizsgát, amelyért plusz pont jár az egyetemeken.</a:t>
            </a: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08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Versenyeredményeink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Tanulóink kiváló eredményeket érnek el a tanulmányi versenyeken: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Történelem OKTV országos 1-10. 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Savaria országos történelem verseny 1-3. 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Kezek Összeérnek országos történelem verseny 4.hely</a:t>
            </a:r>
          </a:p>
          <a:p>
            <a:r>
              <a:rPr lang="hu-HU" sz="2400" dirty="0" err="1" smtClean="0">
                <a:solidFill>
                  <a:schemeClr val="bg1"/>
                </a:solidFill>
              </a:rPr>
              <a:t>Langwest</a:t>
            </a:r>
            <a:r>
              <a:rPr lang="hu-HU" sz="2400" dirty="0" smtClean="0">
                <a:solidFill>
                  <a:schemeClr val="bg1"/>
                </a:solidFill>
              </a:rPr>
              <a:t> országos nyelvi verseny: 1-5.hely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Képességfejlesztő országos matematika verseny: 3-10.hely</a:t>
            </a:r>
          </a:p>
          <a:p>
            <a:r>
              <a:rPr lang="hu-HU" sz="2400" dirty="0">
                <a:solidFill>
                  <a:schemeClr val="bg1"/>
                </a:solidFill>
              </a:rPr>
              <a:t>Zrínyi Ilona matematikaverseny-országos döntő, megyei 1-3. helyezés (első is)</a:t>
            </a:r>
          </a:p>
          <a:p>
            <a:r>
              <a:rPr lang="hu-HU" sz="2400" dirty="0">
                <a:solidFill>
                  <a:schemeClr val="bg1"/>
                </a:solidFill>
              </a:rPr>
              <a:t>Kenguru matematikaverseny- megyei 1-3. helyezésben (első is)</a:t>
            </a:r>
          </a:p>
          <a:p>
            <a:r>
              <a:rPr lang="hu-HU" sz="2400" dirty="0">
                <a:solidFill>
                  <a:schemeClr val="bg1"/>
                </a:solidFill>
              </a:rPr>
              <a:t>Palotás József megyei matematikaverseny  1. </a:t>
            </a:r>
            <a:r>
              <a:rPr lang="hu-HU" sz="2400" dirty="0" smtClean="0">
                <a:solidFill>
                  <a:schemeClr val="bg1"/>
                </a:solidFill>
              </a:rPr>
              <a:t>helyezés.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Versenyeredmények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Medve Matematika akadályverseny regionális forduló 1-3. helyezésben</a:t>
            </a:r>
          </a:p>
          <a:p>
            <a:r>
              <a:rPr lang="hu-HU" dirty="0">
                <a:solidFill>
                  <a:schemeClr val="bg1"/>
                </a:solidFill>
              </a:rPr>
              <a:t>Curie Matematika Emlékverseny országos 1-10. </a:t>
            </a:r>
            <a:r>
              <a:rPr lang="hu-HU" dirty="0" err="1">
                <a:solidFill>
                  <a:schemeClr val="bg1"/>
                </a:solidFill>
              </a:rPr>
              <a:t>ben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Samsung matematikaverseny 2-3. helyezett</a:t>
            </a:r>
          </a:p>
          <a:p>
            <a:r>
              <a:rPr lang="hu-HU" dirty="0">
                <a:solidFill>
                  <a:schemeClr val="bg1"/>
                </a:solidFill>
              </a:rPr>
              <a:t>Gábor Dénes Számítástechnikai Emlékversenyen országos IV. helyezett a legjobb</a:t>
            </a:r>
          </a:p>
          <a:p>
            <a:r>
              <a:rPr lang="hu-HU" dirty="0">
                <a:solidFill>
                  <a:schemeClr val="bg1"/>
                </a:solidFill>
              </a:rPr>
              <a:t>BITRIO megyei matematikaverseny 1. helyezés</a:t>
            </a:r>
          </a:p>
          <a:p>
            <a:r>
              <a:rPr lang="hu-HU" dirty="0">
                <a:solidFill>
                  <a:schemeClr val="bg1"/>
                </a:solidFill>
              </a:rPr>
              <a:t>Mátrai Tibor  </a:t>
            </a:r>
            <a:r>
              <a:rPr lang="hu-HU" dirty="0" err="1">
                <a:solidFill>
                  <a:schemeClr val="bg1"/>
                </a:solidFill>
              </a:rPr>
              <a:t>Középsikolai</a:t>
            </a:r>
            <a:r>
              <a:rPr lang="hu-HU" dirty="0">
                <a:solidFill>
                  <a:schemeClr val="bg1"/>
                </a:solidFill>
              </a:rPr>
              <a:t> Verseny 2. helyezés</a:t>
            </a:r>
          </a:p>
          <a:p>
            <a:r>
              <a:rPr lang="hu-HU" dirty="0" err="1">
                <a:solidFill>
                  <a:schemeClr val="bg1"/>
                </a:solidFill>
              </a:rPr>
              <a:t>Naboj</a:t>
            </a:r>
            <a:r>
              <a:rPr lang="hu-HU" dirty="0">
                <a:solidFill>
                  <a:schemeClr val="bg1"/>
                </a:solidFill>
              </a:rPr>
              <a:t> Fizikaverseny Országos 6. helyezett csapat a legjobb </a:t>
            </a:r>
          </a:p>
          <a:p>
            <a:r>
              <a:rPr lang="hu-HU" dirty="0">
                <a:solidFill>
                  <a:schemeClr val="bg1"/>
                </a:solidFill>
              </a:rPr>
              <a:t>Samsung Fizikaverseny 3. </a:t>
            </a:r>
            <a:r>
              <a:rPr lang="hu-HU" dirty="0" smtClean="0">
                <a:solidFill>
                  <a:schemeClr val="bg1"/>
                </a:solidFill>
              </a:rPr>
              <a:t>helyezés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Less Nándor országos földrajz verseny 1-3.hely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Irinyi János országos kémia verseny 10-12.hely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Versenyeredményeink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Kulturális versenyeken:</a:t>
            </a:r>
          </a:p>
          <a:p>
            <a:r>
              <a:rPr lang="hu-HU" sz="2400" dirty="0">
                <a:solidFill>
                  <a:schemeClr val="bg1"/>
                </a:solidFill>
              </a:rPr>
              <a:t>Országos TDK verseny: </a:t>
            </a:r>
            <a:r>
              <a:rPr lang="hu-HU" sz="2400" dirty="0" smtClean="0">
                <a:solidFill>
                  <a:schemeClr val="bg1"/>
                </a:solidFill>
              </a:rPr>
              <a:t>1-3.hely</a:t>
            </a:r>
          </a:p>
          <a:p>
            <a:r>
              <a:rPr lang="hu-HU" sz="2400" dirty="0">
                <a:solidFill>
                  <a:schemeClr val="bg1"/>
                </a:solidFill>
              </a:rPr>
              <a:t>Nemzetközi protokollverseny </a:t>
            </a:r>
            <a:r>
              <a:rPr lang="hu-HU" sz="2400" dirty="0" smtClean="0">
                <a:solidFill>
                  <a:schemeClr val="bg1"/>
                </a:solidFill>
              </a:rPr>
              <a:t>3-4.hely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Országos szavalóverseny: 1-3.hely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Országos francia nyelvű civilizációs és karaoke verseny: 3.hely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Spanyol nyelvű országos </a:t>
            </a:r>
            <a:r>
              <a:rPr lang="hu-HU" sz="2400" dirty="0" err="1" smtClean="0">
                <a:solidFill>
                  <a:schemeClr val="bg1"/>
                </a:solidFill>
              </a:rPr>
              <a:t>szépkiejtési</a:t>
            </a:r>
            <a:r>
              <a:rPr lang="hu-HU" sz="2400" dirty="0" smtClean="0">
                <a:solidFill>
                  <a:schemeClr val="bg1"/>
                </a:solidFill>
              </a:rPr>
              <a:t> verseny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5-12.hely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Tanulóink több országos és nemzetközi sportversenyen értek el dobogós helyezést.</a:t>
            </a:r>
            <a:endParaRPr lang="hu-HU" sz="2400" dirty="0">
              <a:solidFill>
                <a:schemeClr val="bg1"/>
              </a:solidFill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0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Felvételi követelmények négyévfolyamos osztályokhoz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179714"/>
          </a:xfrm>
        </p:spPr>
        <p:txBody>
          <a:bodyPr>
            <a:noAutofit/>
          </a:bodyPr>
          <a:lstStyle/>
          <a:p>
            <a:r>
              <a:rPr lang="hu-HU" sz="2300" b="1" dirty="0" smtClean="0">
                <a:solidFill>
                  <a:schemeClr val="bg1"/>
                </a:solidFill>
              </a:rPr>
              <a:t>Általános iskolai tanulmányi eredmények (5-8.osztály): 100 pont</a:t>
            </a:r>
          </a:p>
          <a:p>
            <a:r>
              <a:rPr lang="hu-HU" sz="2300" i="1" dirty="0">
                <a:solidFill>
                  <a:srgbClr val="FFFF00"/>
                </a:solidFill>
              </a:rPr>
              <a:t>magyar nyelv és irodalom jegyek átlagának összege (5., 6., 7. év végi és 8. félévi) 20 </a:t>
            </a:r>
            <a:r>
              <a:rPr lang="hu-HU" sz="2300" i="1" dirty="0" smtClean="0">
                <a:solidFill>
                  <a:srgbClr val="FFFF00"/>
                </a:solidFill>
              </a:rPr>
              <a:t>pont </a:t>
            </a:r>
          </a:p>
          <a:p>
            <a:r>
              <a:rPr lang="hu-HU" sz="2300" i="1" dirty="0" smtClean="0">
                <a:solidFill>
                  <a:srgbClr val="FFFF00"/>
                </a:solidFill>
              </a:rPr>
              <a:t>matematika </a:t>
            </a:r>
            <a:r>
              <a:rPr lang="hu-HU" sz="2300" i="1" dirty="0">
                <a:solidFill>
                  <a:srgbClr val="FFFF00"/>
                </a:solidFill>
              </a:rPr>
              <a:t>(5., 6., 7. év végi és 8. félévi) 20 </a:t>
            </a:r>
            <a:r>
              <a:rPr lang="hu-HU" sz="2300" i="1" dirty="0" smtClean="0">
                <a:solidFill>
                  <a:srgbClr val="FFFF00"/>
                </a:solidFill>
              </a:rPr>
              <a:t>pont</a:t>
            </a:r>
          </a:p>
          <a:p>
            <a:r>
              <a:rPr lang="hu-HU" sz="2300" i="1" dirty="0" smtClean="0">
                <a:solidFill>
                  <a:srgbClr val="FFFF00"/>
                </a:solidFill>
              </a:rPr>
              <a:t>Történelem </a:t>
            </a:r>
            <a:r>
              <a:rPr lang="hu-HU" sz="2300" i="1" dirty="0">
                <a:solidFill>
                  <a:srgbClr val="FFFF00"/>
                </a:solidFill>
              </a:rPr>
              <a:t>(5., 6., 7. év végi és 8. félévi) 20 pont </a:t>
            </a:r>
            <a:endParaRPr lang="hu-HU" sz="2300" i="1" dirty="0" smtClean="0">
              <a:solidFill>
                <a:srgbClr val="FFFF00"/>
              </a:solidFill>
            </a:endParaRPr>
          </a:p>
          <a:p>
            <a:r>
              <a:rPr lang="hu-HU" sz="2300" i="1" dirty="0" smtClean="0">
                <a:solidFill>
                  <a:srgbClr val="FFFF00"/>
                </a:solidFill>
              </a:rPr>
              <a:t>idegen </a:t>
            </a:r>
            <a:r>
              <a:rPr lang="hu-HU" sz="2300" i="1" dirty="0">
                <a:solidFill>
                  <a:srgbClr val="FFFF00"/>
                </a:solidFill>
              </a:rPr>
              <a:t>nyelv (5., 6., 7. év végi és 8. félévi) 20 </a:t>
            </a:r>
            <a:r>
              <a:rPr lang="hu-HU" sz="2300" i="1" dirty="0" smtClean="0">
                <a:solidFill>
                  <a:srgbClr val="FFFF00"/>
                </a:solidFill>
              </a:rPr>
              <a:t>pont</a:t>
            </a:r>
          </a:p>
          <a:p>
            <a:r>
              <a:rPr lang="hu-HU" sz="2300" i="1" dirty="0" smtClean="0">
                <a:solidFill>
                  <a:srgbClr val="FFFF00"/>
                </a:solidFill>
              </a:rPr>
              <a:t>természettudományos </a:t>
            </a:r>
            <a:r>
              <a:rPr lang="hu-HU" sz="2300" i="1" dirty="0">
                <a:solidFill>
                  <a:srgbClr val="FFFF00"/>
                </a:solidFill>
              </a:rPr>
              <a:t>tárgyak (fizika, kémia, biológia és földrajz osztályzatok </a:t>
            </a:r>
            <a:r>
              <a:rPr lang="hu-HU" sz="2300" i="1" dirty="0" smtClean="0">
                <a:solidFill>
                  <a:srgbClr val="FFFF00"/>
                </a:solidFill>
              </a:rPr>
              <a:t>összegének a fele, 7</a:t>
            </a:r>
            <a:r>
              <a:rPr lang="hu-HU" sz="2300" i="1" dirty="0">
                <a:solidFill>
                  <a:srgbClr val="FFFF00"/>
                </a:solidFill>
              </a:rPr>
              <a:t>. év végi és 8. félévi ) 20 pont</a:t>
            </a:r>
            <a:endParaRPr lang="hu-HU" sz="2300" i="1" dirty="0" smtClean="0">
              <a:solidFill>
                <a:srgbClr val="FFFF00"/>
              </a:solidFill>
            </a:endParaRPr>
          </a:p>
          <a:p>
            <a:r>
              <a:rPr lang="hu-HU" sz="2300" b="1" dirty="0" smtClean="0">
                <a:solidFill>
                  <a:schemeClr val="bg1"/>
                </a:solidFill>
              </a:rPr>
              <a:t>Központi írásbeli felvételi magyarból és matematikából: 2x50 pont=100 pont</a:t>
            </a:r>
          </a:p>
          <a:p>
            <a:r>
              <a:rPr lang="hu-HU" sz="2300" b="1" dirty="0" smtClean="0">
                <a:solidFill>
                  <a:schemeClr val="bg1"/>
                </a:solidFill>
              </a:rPr>
              <a:t>Haladó angol és német tagozatra, valamint biológia-kémia tagozatra szóbeli felvételi elbeszélgetés az adott nyelven: 25 pont</a:t>
            </a:r>
            <a:endParaRPr lang="hu-HU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Felvételi követelmények </a:t>
            </a:r>
            <a:r>
              <a:rPr lang="hu-HU" dirty="0" smtClean="0"/>
              <a:t>hatévfolyamos osztályhoz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Általános iskolai tanulmányi eredmények (</a:t>
            </a:r>
            <a:r>
              <a:rPr lang="hu-HU" b="1" dirty="0" smtClean="0">
                <a:solidFill>
                  <a:schemeClr val="bg1"/>
                </a:solidFill>
              </a:rPr>
              <a:t>5. osztály év vége és 6. osztály félév): 50 </a:t>
            </a:r>
            <a:r>
              <a:rPr lang="hu-HU" b="1" dirty="0">
                <a:solidFill>
                  <a:schemeClr val="bg1"/>
                </a:solidFill>
              </a:rPr>
              <a:t>pont</a:t>
            </a:r>
          </a:p>
          <a:p>
            <a:r>
              <a:rPr lang="hu-HU" i="1" dirty="0">
                <a:solidFill>
                  <a:srgbClr val="FFFF00"/>
                </a:solidFill>
              </a:rPr>
              <a:t>magyar nyelv és irodalom jegyek átlagának </a:t>
            </a:r>
            <a:r>
              <a:rPr lang="hu-HU" i="1" dirty="0" smtClean="0">
                <a:solidFill>
                  <a:srgbClr val="FFFF00"/>
                </a:solidFill>
              </a:rPr>
              <a:t>összege (5. év vége és 6. félév) 10 </a:t>
            </a:r>
            <a:r>
              <a:rPr lang="hu-HU" i="1" dirty="0">
                <a:solidFill>
                  <a:srgbClr val="FFFF00"/>
                </a:solidFill>
              </a:rPr>
              <a:t>pont </a:t>
            </a:r>
          </a:p>
          <a:p>
            <a:r>
              <a:rPr lang="hu-HU" i="1" dirty="0">
                <a:solidFill>
                  <a:srgbClr val="FFFF00"/>
                </a:solidFill>
              </a:rPr>
              <a:t>matematika (5. év vége és 6. félév) 10 pont </a:t>
            </a:r>
          </a:p>
          <a:p>
            <a:r>
              <a:rPr lang="hu-HU" i="1" dirty="0" smtClean="0">
                <a:solidFill>
                  <a:srgbClr val="FFFF00"/>
                </a:solidFill>
              </a:rPr>
              <a:t>történelem </a:t>
            </a:r>
            <a:r>
              <a:rPr lang="hu-HU" i="1" dirty="0">
                <a:solidFill>
                  <a:srgbClr val="FFFF00"/>
                </a:solidFill>
              </a:rPr>
              <a:t>(5. év vége és 6. félév) 10 pont </a:t>
            </a:r>
          </a:p>
          <a:p>
            <a:r>
              <a:rPr lang="hu-HU" i="1" dirty="0">
                <a:solidFill>
                  <a:srgbClr val="FFFF00"/>
                </a:solidFill>
              </a:rPr>
              <a:t>idegen nyelv (5. év vége és 6. félév) 10 pont </a:t>
            </a:r>
            <a:endParaRPr lang="hu-HU" i="1" dirty="0" smtClean="0">
              <a:solidFill>
                <a:srgbClr val="FFFF00"/>
              </a:solidFill>
            </a:endParaRPr>
          </a:p>
          <a:p>
            <a:r>
              <a:rPr lang="hu-HU" i="1" dirty="0">
                <a:solidFill>
                  <a:srgbClr val="FFFF00"/>
                </a:solidFill>
              </a:rPr>
              <a:t>t</a:t>
            </a:r>
            <a:r>
              <a:rPr lang="hu-HU" i="1" dirty="0" smtClean="0">
                <a:solidFill>
                  <a:srgbClr val="FFFF00"/>
                </a:solidFill>
              </a:rPr>
              <a:t>ermészetismeret </a:t>
            </a:r>
            <a:r>
              <a:rPr lang="hu-HU" i="1" dirty="0">
                <a:solidFill>
                  <a:srgbClr val="FFFF00"/>
                </a:solidFill>
              </a:rPr>
              <a:t>(5. év vége és 6. félév) 10 pont </a:t>
            </a:r>
            <a:endParaRPr lang="hu-HU" i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Központi </a:t>
            </a:r>
            <a:r>
              <a:rPr lang="hu-HU" b="1" dirty="0">
                <a:solidFill>
                  <a:schemeClr val="bg1"/>
                </a:solidFill>
              </a:rPr>
              <a:t>írásbeli felvételi magyarból és matematikából: 2x50 pont=100 pont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Szóbeli </a:t>
            </a:r>
            <a:r>
              <a:rPr lang="hu-HU" b="1" dirty="0">
                <a:solidFill>
                  <a:schemeClr val="bg1"/>
                </a:solidFill>
              </a:rPr>
              <a:t>felvételi </a:t>
            </a:r>
            <a:r>
              <a:rPr lang="hu-HU" b="1" dirty="0" smtClean="0">
                <a:solidFill>
                  <a:schemeClr val="bg1"/>
                </a:solidFill>
              </a:rPr>
              <a:t>elbeszélgetés: 50 </a:t>
            </a:r>
            <a:r>
              <a:rPr lang="hu-HU" b="1" dirty="0">
                <a:solidFill>
                  <a:schemeClr val="bg1"/>
                </a:solidFill>
              </a:rPr>
              <a:t>pont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4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Amiben segíteni tudunk…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Felvételi előkészítő konzultáció matematikából nyolcadikosok részére (4 alkalom)</a:t>
            </a:r>
          </a:p>
          <a:p>
            <a:r>
              <a:rPr lang="hu-HU" dirty="0">
                <a:solidFill>
                  <a:schemeClr val="bg1"/>
                </a:solidFill>
              </a:rPr>
              <a:t>Felvételi előkészítő konzultáció matematikából </a:t>
            </a:r>
            <a:r>
              <a:rPr lang="hu-HU" dirty="0" smtClean="0">
                <a:solidFill>
                  <a:schemeClr val="bg1"/>
                </a:solidFill>
              </a:rPr>
              <a:t>hatodikosok </a:t>
            </a:r>
            <a:r>
              <a:rPr lang="hu-HU" dirty="0">
                <a:solidFill>
                  <a:schemeClr val="bg1"/>
                </a:solidFill>
              </a:rPr>
              <a:t>részére (4 </a:t>
            </a:r>
            <a:r>
              <a:rPr lang="hu-HU" dirty="0" smtClean="0">
                <a:solidFill>
                  <a:schemeClr val="bg1"/>
                </a:solidFill>
              </a:rPr>
              <a:t>alkalom)</a:t>
            </a:r>
          </a:p>
          <a:p>
            <a:r>
              <a:rPr lang="hu-HU" dirty="0">
                <a:solidFill>
                  <a:schemeClr val="bg1"/>
                </a:solidFill>
              </a:rPr>
              <a:t>Felvételi előkészítő konzultáció </a:t>
            </a:r>
            <a:r>
              <a:rPr lang="hu-HU" dirty="0" smtClean="0">
                <a:solidFill>
                  <a:schemeClr val="bg1"/>
                </a:solidFill>
              </a:rPr>
              <a:t>magyarból hatodikosok </a:t>
            </a:r>
            <a:r>
              <a:rPr lang="hu-HU" dirty="0">
                <a:solidFill>
                  <a:schemeClr val="bg1"/>
                </a:solidFill>
              </a:rPr>
              <a:t>részére </a:t>
            </a:r>
            <a:r>
              <a:rPr lang="hu-HU" dirty="0" smtClean="0">
                <a:solidFill>
                  <a:schemeClr val="bg1"/>
                </a:solidFill>
              </a:rPr>
              <a:t>(5 alkalom)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Diákakadémia matematikából, angol nyelvből, kémiából és biológiából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Intézményünk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Tehetséggondozó középiskola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POK bázisintézmény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Boldog Iskola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BME Nyelvvizsgahely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Közép és emelt szintű érettségi vizsgaközpont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MM </a:t>
            </a:r>
            <a:r>
              <a:rPr lang="hu-HU" dirty="0" err="1" smtClean="0">
                <a:solidFill>
                  <a:schemeClr val="bg1"/>
                </a:solidFill>
              </a:rPr>
              <a:t>Publications</a:t>
            </a:r>
            <a:r>
              <a:rPr lang="hu-HU" dirty="0" smtClean="0">
                <a:solidFill>
                  <a:schemeClr val="bg1"/>
                </a:solidFill>
              </a:rPr>
              <a:t> referenciahely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Országos Protokoll Szakemberek Szervezetének referencia intézménye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Céljaink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Tanulóink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magas szakmai színvonalon folyó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oktatása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által: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szilárd alapműveltség megteremtése,</a:t>
            </a:r>
          </a:p>
          <a:p>
            <a:pPr>
              <a:buFontTx/>
              <a:buChar char="-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továbbtanuláshoz szükséges ismeretek megszerzésének biztosítása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1451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Oktatást segítő eszközök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226120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Projektorok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Interaktív táblák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E-napló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Beléptető rendszer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Ebédlő, Klubhelyiség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Könyvtár (számítógépekkel)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Szakkörök (TDK)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Természettudományos labor</a:t>
            </a:r>
          </a:p>
          <a:p>
            <a:pPr>
              <a:buNone/>
            </a:pP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279749" cy="2459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1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Tanórán kívüli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Elsősök hete, Gólyanap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Kulturális programok évfolyam 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szinten </a:t>
            </a:r>
          </a:p>
          <a:p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Sportolási 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lehetőségek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Bajza Természetjáró Szakosztály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Bajza Bajvívó Kör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Kenutúrák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Színház- és mozilátogatások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Jutalomnapok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Bajzás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egy virág program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Testvérosztály klubdélutánok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Testvérvárosi kapcsolatok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Erasmus +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Protokoll órák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 descr="rajz.jpg"/>
          <p:cNvPicPr>
            <a:picLocks noChangeAspect="1"/>
          </p:cNvPicPr>
          <p:nvPr/>
        </p:nvPicPr>
        <p:blipFill>
          <a:blip r:embed="rId2" cstate="print"/>
          <a:srcRect l="15086" r="40948" b="65358"/>
          <a:stretch>
            <a:fillRect/>
          </a:stretch>
        </p:blipFill>
        <p:spPr>
          <a:xfrm rot="21189376">
            <a:off x="6001274" y="1903776"/>
            <a:ext cx="2307865" cy="183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0148">
            <a:off x="5228067" y="4126157"/>
            <a:ext cx="2958295" cy="202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6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smtClean="0"/>
              <a:t>Gólyatábor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1511"/>
            <a:ext cx="6708926" cy="4816665"/>
          </a:xfrm>
        </p:spPr>
      </p:pic>
    </p:spTree>
    <p:extLst>
      <p:ext uri="{BB962C8B-B14F-4D97-AF65-F5344CB8AC3E}">
        <p14:creationId xmlns:p14="http://schemas.microsoft.com/office/powerpoint/2010/main" val="255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dirty="0" smtClean="0"/>
              <a:t>Elsősök avatása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58642"/>
            <a:ext cx="4264408" cy="3174614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1" y="2558642"/>
            <a:ext cx="4244709" cy="3174614"/>
          </a:xfrm>
        </p:spPr>
      </p:pic>
    </p:spTree>
    <p:extLst>
      <p:ext uri="{BB962C8B-B14F-4D97-AF65-F5344CB8AC3E}">
        <p14:creationId xmlns:p14="http://schemas.microsoft.com/office/powerpoint/2010/main" val="35528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/>
            </a:r>
            <a:br>
              <a:rPr lang="hu-HU" sz="2800" dirty="0"/>
            </a:br>
            <a:r>
              <a:rPr lang="hu-HU" sz="4000" dirty="0" smtClean="0"/>
              <a:t>Gólyanap, gólyaavatás</a:t>
            </a:r>
            <a:endParaRPr lang="hu-HU" sz="4000" dirty="0"/>
          </a:p>
        </p:txBody>
      </p:sp>
      <p:pic>
        <p:nvPicPr>
          <p:cNvPr id="4" name="Kép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153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Tudományos előadások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08" y="1844824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3798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2884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Szalagavató ünnepség</a:t>
            </a:r>
            <a:endParaRPr lang="hu-HU" sz="40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27466"/>
            <a:ext cx="3890343" cy="2917757"/>
          </a:xfrm>
        </p:spPr>
      </p:pic>
      <p:pic>
        <p:nvPicPr>
          <p:cNvPr id="5" name="Kép helye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0" y="2550628"/>
            <a:ext cx="3859462" cy="2894596"/>
          </a:xfrm>
        </p:spPr>
      </p:pic>
    </p:spTree>
    <p:extLst>
      <p:ext uri="{BB962C8B-B14F-4D97-AF65-F5344CB8AC3E}">
        <p14:creationId xmlns:p14="http://schemas.microsoft.com/office/powerpoint/2010/main" val="22957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Alapítványi bál</a:t>
            </a:r>
            <a:endParaRPr lang="hu-HU" sz="40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6207"/>
            <a:ext cx="4149621" cy="2871025"/>
          </a:xfrm>
        </p:spPr>
      </p:pic>
      <p:pic>
        <p:nvPicPr>
          <p:cNvPr id="5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8" y="2646207"/>
            <a:ext cx="4149621" cy="2871025"/>
          </a:xfrm>
        </p:spPr>
      </p:pic>
    </p:spTree>
    <p:extLst>
      <p:ext uri="{BB962C8B-B14F-4D97-AF65-F5344CB8AC3E}">
        <p14:creationId xmlns:p14="http://schemas.microsoft.com/office/powerpoint/2010/main" val="13755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Farsangi bál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2" y="2000100"/>
            <a:ext cx="6745818" cy="4583697"/>
          </a:xfrm>
        </p:spPr>
      </p:pic>
    </p:spTree>
    <p:extLst>
      <p:ext uri="{BB962C8B-B14F-4D97-AF65-F5344CB8AC3E}">
        <p14:creationId xmlns:p14="http://schemas.microsoft.com/office/powerpoint/2010/main" val="25189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44864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Versenyek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0" y="2564905"/>
            <a:ext cx="4077198" cy="329079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77198" cy="3290794"/>
          </a:xfrm>
        </p:spPr>
      </p:pic>
    </p:spTree>
    <p:extLst>
      <p:ext uri="{BB962C8B-B14F-4D97-AF65-F5344CB8AC3E}">
        <p14:creationId xmlns:p14="http://schemas.microsoft.com/office/powerpoint/2010/main" val="20966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Tanulóink támogató nevelése annak érdekében, hogy:</a:t>
            </a:r>
          </a:p>
          <a:p>
            <a:pPr marL="0" indent="0">
              <a:buNone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kiegyensúlyozott, biztos erkölcsi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alapokkal rendelkező fiatal felnőttekké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válhassanak,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sikeres és boldog életet éljenek.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smtClean="0"/>
              <a:t>TDK előadások és Kísérletbazár</a:t>
            </a:r>
            <a:endParaRPr lang="hu-HU" sz="4000" dirty="0"/>
          </a:p>
        </p:txBody>
      </p:sp>
      <p:pic>
        <p:nvPicPr>
          <p:cNvPr id="5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9040"/>
            <a:ext cx="3521075" cy="3755813"/>
          </a:xfrm>
        </p:spPr>
      </p:pic>
      <p:pic>
        <p:nvPicPr>
          <p:cNvPr id="6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97495"/>
            <a:ext cx="3521075" cy="3755813"/>
          </a:xfrm>
        </p:spPr>
      </p:pic>
    </p:spTree>
    <p:extLst>
      <p:ext uri="{BB962C8B-B14F-4D97-AF65-F5344CB8AC3E}">
        <p14:creationId xmlns:p14="http://schemas.microsoft.com/office/powerpoint/2010/main" val="27217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Protokoll versenyek</a:t>
            </a:r>
            <a:endParaRPr lang="hu-HU" sz="40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48" y="1600200"/>
            <a:ext cx="5499904" cy="4525963"/>
          </a:xfrm>
        </p:spPr>
      </p:pic>
    </p:spTree>
    <p:extLst>
      <p:ext uri="{BB962C8B-B14F-4D97-AF65-F5344CB8AC3E}">
        <p14:creationId xmlns:p14="http://schemas.microsoft.com/office/powerpoint/2010/main" val="26494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Vidámballagás és ballagás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2319843"/>
            <a:ext cx="4401941" cy="3301456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3" y="2320961"/>
            <a:ext cx="4398237" cy="3300338"/>
          </a:xfrm>
        </p:spPr>
      </p:pic>
    </p:spTree>
    <p:extLst>
      <p:ext uri="{BB962C8B-B14F-4D97-AF65-F5344CB8AC3E}">
        <p14:creationId xmlns:p14="http://schemas.microsoft.com/office/powerpoint/2010/main" val="42419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Drogprevenciós és egészségfejlesztő programok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8813"/>
            <a:ext cx="4025132" cy="314343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78813"/>
            <a:ext cx="4025131" cy="3143435"/>
          </a:xfrm>
        </p:spPr>
      </p:pic>
    </p:spTree>
    <p:extLst>
      <p:ext uri="{BB962C8B-B14F-4D97-AF65-F5344CB8AC3E}">
        <p14:creationId xmlns:p14="http://schemas.microsoft.com/office/powerpoint/2010/main" val="10174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„Az utat meg lehet ugyan mutatni, de menni mindenkinek magának kell...”. </a:t>
            </a:r>
          </a:p>
          <a:p>
            <a:pPr marL="0" indent="0">
              <a:buNone/>
            </a:pPr>
            <a:r>
              <a:rPr lang="hu-HU" sz="4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u-HU" sz="36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(Bajza József)</a:t>
            </a:r>
            <a:endParaRPr lang="hu-HU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e_l1\Desktop\diszudv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30602" cy="266429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r>
              <a:rPr lang="hu-HU" b="1" dirty="0" smtClean="0">
                <a:solidFill>
                  <a:schemeClr val="bg1"/>
                </a:solidFill>
              </a:rPr>
              <a:t>Nyílt napok: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2019. november 19.-Hatvani diákoknak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2019.november 20.-környező településen élőknek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Központi felvételi vizsga matematikából és magyarból: 2020. január 18. 10.00 óra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Szóbeli meghallgatások: 2020. március 2-6.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Gyere, legyél Te is Bajzás!</a:t>
            </a:r>
            <a:b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Kövess minket a </a:t>
            </a:r>
            <a:r>
              <a:rPr lang="hu-H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Facebookon és </a:t>
            </a:r>
            <a:r>
              <a:rPr lang="hu-H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Instagramon</a:t>
            </a:r>
            <a:r>
              <a:rPr lang="hu-H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Bajza József Gimnázium </a:t>
            </a:r>
            <a:endParaRPr lang="de-DE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/>
          <a:srcRect t="8211" r="3198" b="77052"/>
          <a:stretch>
            <a:fillRect/>
          </a:stretch>
        </p:blipFill>
        <p:spPr bwMode="auto">
          <a:xfrm>
            <a:off x="251520" y="5733256"/>
            <a:ext cx="8748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2376265" cy="2035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5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Négy évfolyamos gimnáziumi oktatás:</a:t>
            </a:r>
          </a:p>
          <a:p>
            <a:pPr marL="0" indent="0">
              <a:buNone/>
            </a:pPr>
            <a:endParaRPr lang="hu-HU" sz="4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0001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emelt szintű matematika </a:t>
            </a:r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 és 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fizika </a:t>
            </a:r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csoport</a:t>
            </a:r>
            <a:endParaRPr lang="hu-HU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matematika és fizika oktatása csoportbontásban.</a:t>
            </a: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Idegen nyelv: angol és német.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0002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emelt szintű biológia-kémia csoport</a:t>
            </a:r>
            <a:endParaRPr lang="hu-HU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biológia (3)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kémia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oktatása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csoportbontásban.</a:t>
            </a: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Idegen nyelv: angol és német.</a:t>
            </a:r>
          </a:p>
          <a:p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endParaRPr lang="hu-H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0003 </a:t>
            </a: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emelt szintű haladó angol nyelvi csoport</a:t>
            </a:r>
            <a:endParaRPr lang="hu-H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angol oktatása </a:t>
            </a:r>
            <a:r>
              <a:rPr lang="hu-H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 csoportbontásban: haladó és középhaladó szinten.</a:t>
            </a:r>
            <a:endParaRPr lang="hu-H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Második idegen nyelv: </a:t>
            </a:r>
            <a:r>
              <a:rPr lang="hu-H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francia.</a:t>
            </a:r>
          </a:p>
          <a:p>
            <a:pPr lvl="0">
              <a:buNone/>
            </a:pPr>
            <a:endParaRPr lang="hu-HU" sz="3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0004 </a:t>
            </a: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humán tantervű csoport</a:t>
            </a:r>
            <a:endParaRPr lang="hu-H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magyar </a:t>
            </a:r>
            <a:r>
              <a:rPr lang="hu-H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 és </a:t>
            </a: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történelem </a:t>
            </a:r>
            <a:r>
              <a:rPr lang="hu-H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oktatás csoportbontásban. </a:t>
            </a:r>
            <a:endParaRPr lang="hu-H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Első idegen nyelv: angol. Második idegen nyelv: </a:t>
            </a:r>
            <a:r>
              <a:rPr lang="hu-H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spanyol. </a:t>
            </a:r>
            <a:endParaRPr lang="hu-H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sz="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0005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 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</a:t>
            </a:r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haladó német 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nyelvi csoport</a:t>
            </a:r>
          </a:p>
          <a:p>
            <a:pPr marL="0" indent="0">
              <a:buNone/>
            </a:pP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Emelt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óraszámú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német nyelv oktatás (7). Második idegen nyelv: angol.</a:t>
            </a:r>
          </a:p>
          <a:p>
            <a:pPr marL="0" indent="0">
              <a:buNone/>
            </a:pPr>
            <a:endParaRPr lang="hu-HU" sz="3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0006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 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</a:t>
            </a:r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kezdő német (7) 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nyelvi csoport</a:t>
            </a:r>
          </a:p>
          <a:p>
            <a:pPr marL="0" indent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Emelt óraszámú német nyelv oktatás. Második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idegen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nyelv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angol.</a:t>
            </a:r>
          </a:p>
          <a:p>
            <a:pPr marL="0" indent="0">
              <a:buNone/>
            </a:pPr>
            <a:endParaRPr lang="hu-HU" sz="3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0007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emelt szintű informatika csoport</a:t>
            </a:r>
            <a:endParaRPr lang="hu-HU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matematika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és 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informatika </a:t>
            </a:r>
            <a:r>
              <a:rPr lang="hu-H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oktatás</a:t>
            </a: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</a:pPr>
            <a:r>
              <a:rPr lang="hu-HU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Első idegen nyelv: angol. Második idegen nyelv: német.</a:t>
            </a:r>
          </a:p>
          <a:p>
            <a:pPr marL="0" indent="0">
              <a:buNone/>
            </a:pPr>
            <a:endParaRPr lang="hu-HU" sz="34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0008 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kódszám: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 évfolyamos gimnáziumi képzés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Emelt óraszámú 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természettudományos 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idegen nyelvi oktatás csoportbontásban.</a:t>
            </a:r>
          </a:p>
          <a:p>
            <a:pPr lvl="0">
              <a:buNone/>
            </a:pP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>
              <a:buNone/>
            </a:pP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Első idegen nyelv: angol. Második idegen nyelv: német.</a:t>
            </a:r>
          </a:p>
          <a:p>
            <a:pPr lvl="0">
              <a:buNone/>
            </a:pP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sz="1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sz="1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hu-HU" sz="1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Tervezett tantárgyi háló a hatévfolyamos képzésben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465744" cy="4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 a sikeres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felvételihez</a:t>
            </a:r>
          </a:p>
          <a:p>
            <a:pPr>
              <a:buNone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és 12. évfolyamon emelt szintű érettségi vizsgára való </a:t>
            </a:r>
          </a:p>
          <a:p>
            <a:pPr>
              <a:buNone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intenzív felkészítés.</a:t>
            </a:r>
            <a:b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Választható tárgyak: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magyar, történelem, angol, német, spanyol, 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francia, matematika</a:t>
            </a: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fizika, kémia, biológia és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  <a:p>
            <a:pPr>
              <a:buNone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Cél: </a:t>
            </a:r>
          </a:p>
          <a:p>
            <a:pPr>
              <a:buNone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Sikeres érettségi vizsga teljesítése,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magas felvételi pontszámok elérése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Legalább egy emelt szintű érettségi!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4" name="Kép 3" descr="Fejléc1kisebb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74638"/>
            <a:ext cx="5760720" cy="1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777</TotalTime>
  <Words>872</Words>
  <Application>Microsoft Office PowerPoint</Application>
  <PresentationFormat>Diavetítés a képernyőre (4:3 oldalarány)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1" baseType="lpstr">
      <vt:lpstr>Algerian</vt:lpstr>
      <vt:lpstr>Arial</vt:lpstr>
      <vt:lpstr>Calibri</vt:lpstr>
      <vt:lpstr>Times New Roman</vt:lpstr>
      <vt:lpstr>Office-téma</vt:lpstr>
      <vt:lpstr>HATVANI BAJZA JÓZSEF GIMNÁZIUM  3000 HATVAN, BALASSI BÁLINT ÚT 17. OM:201477 TEL.:06-37-341-455 EMAIL: bajzagim@gmail.com web: www.bajza.hu  INTÉZMÉNYVEZETŐ: DEÁK ANDREA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Tervezett tantárgyi háló a hatévfolyamos képzésben</vt:lpstr>
      <vt:lpstr>PowerPoint-bemutató</vt:lpstr>
      <vt:lpstr>PowerPoint-bemutató</vt:lpstr>
      <vt:lpstr>Kompetenciamérés eredményeink</vt:lpstr>
      <vt:lpstr>Eredményességi mutatóink</vt:lpstr>
      <vt:lpstr>Versenyeredményeink</vt:lpstr>
      <vt:lpstr>Versenyeredmények</vt:lpstr>
      <vt:lpstr>Versenyeredményeink</vt:lpstr>
      <vt:lpstr>Felvételi követelmények négyévfolyamos osztályokhoz</vt:lpstr>
      <vt:lpstr>Felvételi követelmények hatévfolyamos osztályhoz</vt:lpstr>
      <vt:lpstr>Amiben segíteni tudunk…</vt:lpstr>
      <vt:lpstr>Intézményünk</vt:lpstr>
      <vt:lpstr>Oktatást segítő eszközök</vt:lpstr>
      <vt:lpstr>Tanórán kívüli tevékenységek</vt:lpstr>
      <vt:lpstr>Gólyatábor</vt:lpstr>
      <vt:lpstr> Elsősök avatása</vt:lpstr>
      <vt:lpstr> Gólyanap, gólyaavatás</vt:lpstr>
      <vt:lpstr>Tudományos előadások</vt:lpstr>
      <vt:lpstr>Szalagavató ünnepség</vt:lpstr>
      <vt:lpstr>Alapítványi bál</vt:lpstr>
      <vt:lpstr>Farsangi bál</vt:lpstr>
      <vt:lpstr>Versenyek</vt:lpstr>
      <vt:lpstr>TDK előadások és Kísérletbazár</vt:lpstr>
      <vt:lpstr>Protokoll versenyek</vt:lpstr>
      <vt:lpstr>Vidámballagás és ballagás</vt:lpstr>
      <vt:lpstr>Drogprevenciós és egészségfejlesztő programok</vt:lpstr>
      <vt:lpstr>PowerPoint-bemutató</vt:lpstr>
      <vt:lpstr>PowerPoint-bemutató</vt:lpstr>
      <vt:lpstr>    Gyere, legyél Te is Bajzás! Kövess minket a Facebookon és Instagramon!   Bajza József Gimnázium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BAJZA JÓZSEF GIMNÁZIUM ÉS SZAKKÖZÉPISKOLA  3000 Hatvan, Balassi Bálint út 17.  Telefon/fax: 37/341-455 OM azonosító: 201477  igazgató: Pappné Forgács Edit</dc:title>
  <dc:creator>Fuji</dc:creator>
  <cp:lastModifiedBy>Kalcsó Kriszti</cp:lastModifiedBy>
  <cp:revision>400</cp:revision>
  <dcterms:created xsi:type="dcterms:W3CDTF">2011-10-25T19:35:14Z</dcterms:created>
  <dcterms:modified xsi:type="dcterms:W3CDTF">2019-11-07T14:36:52Z</dcterms:modified>
</cp:coreProperties>
</file>